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56" r:id="rId3"/>
    <p:sldId id="262" r:id="rId4"/>
    <p:sldId id="263" r:id="rId5"/>
    <p:sldId id="264" r:id="rId6"/>
    <p:sldId id="313" r:id="rId7"/>
    <p:sldId id="265" r:id="rId8"/>
    <p:sldId id="266" r:id="rId9"/>
    <p:sldId id="267" r:id="rId10"/>
    <p:sldId id="333" r:id="rId11"/>
    <p:sldId id="322" r:id="rId12"/>
    <p:sldId id="334" r:id="rId13"/>
    <p:sldId id="312" r:id="rId14"/>
    <p:sldId id="335" r:id="rId15"/>
    <p:sldId id="336" r:id="rId16"/>
    <p:sldId id="338" r:id="rId17"/>
    <p:sldId id="329" r:id="rId18"/>
    <p:sldId id="337" r:id="rId19"/>
    <p:sldId id="33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CC00"/>
    <a:srgbClr val="FFCC00"/>
    <a:srgbClr val="FFFF66"/>
    <a:srgbClr val="008000"/>
    <a:srgbClr val="003300"/>
    <a:srgbClr val="006600"/>
    <a:srgbClr val="CCFF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59" autoAdjust="0"/>
    <p:restoredTop sz="90929"/>
  </p:normalViewPr>
  <p:slideViewPr>
    <p:cSldViewPr>
      <p:cViewPr>
        <p:scale>
          <a:sx n="66" d="100"/>
          <a:sy n="66" d="100"/>
        </p:scale>
        <p:origin x="-188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82225-A82C-4038-82FE-2165589DD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7E0E7-A6CA-4899-81EB-27F79153E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397DF-451A-455D-BD36-0340F1CB6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58EF8-CD2A-4649-B02D-9F79FDE17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D0803-DB24-41C0-AE6B-C23F21DD4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1B52D-A511-45B3-A213-EDAAB81FE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6A28D-11CE-498E-BA04-1A6F92698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C488-4D72-4115-986E-6D45D49D0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6E4BA-5E19-4994-8528-6E296582D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8FC90-48DC-446A-8554-F615341DA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DC426-AD26-4DCC-94A1-C1D365FC0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0E9809DD-23F0-476F-BFED-D3BB647FB8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.org/history/lawrence/larger-image-page/epa-12.htm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4" name="Picture 4" descr="C:\Documents and Settings\m.a.whitehead\My Documents\cur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296400" cy="7115175"/>
          </a:xfrm>
          <a:prstGeom prst="rect">
            <a:avLst/>
          </a:prstGeom>
          <a:noFill/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57200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762000" y="5791200"/>
            <a:ext cx="2590800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Arial" charset="0"/>
              </a:rPr>
              <a:t>Image of a hand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700588" y="2362200"/>
            <a:ext cx="3300412" cy="822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80000"/>
                </a:solidFill>
                <a:latin typeface="Arial" charset="0"/>
              </a:rPr>
              <a:t>Early Image made by </a:t>
            </a:r>
            <a:r>
              <a:rPr lang="en-CA" sz="2400" b="1">
                <a:solidFill>
                  <a:srgbClr val="F80000"/>
                </a:solidFill>
                <a:latin typeface="Arial" charset="0"/>
              </a:rPr>
              <a:t/>
            </a:r>
            <a:br>
              <a:rPr lang="en-CA" sz="2400" b="1">
                <a:solidFill>
                  <a:srgbClr val="F80000"/>
                </a:solidFill>
                <a:latin typeface="Arial" charset="0"/>
              </a:rPr>
            </a:br>
            <a:r>
              <a:rPr lang="en-US" sz="2400" b="1">
                <a:solidFill>
                  <a:srgbClr val="F80000"/>
                </a:solidFill>
                <a:latin typeface="Arial" charset="0"/>
              </a:rPr>
              <a:t>uranium rays</a:t>
            </a:r>
          </a:p>
        </p:txBody>
      </p:sp>
      <p:pic>
        <p:nvPicPr>
          <p:cNvPr id="76808" name="Picture 8" descr="C:\Documents and Settings\m.a.whitehead\My Documents\img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"/>
            <a:ext cx="4038600" cy="2039938"/>
          </a:xfrm>
          <a:prstGeom prst="rect">
            <a:avLst/>
          </a:prstGeom>
          <a:noFill/>
        </p:spPr>
      </p:pic>
      <p:pic>
        <p:nvPicPr>
          <p:cNvPr id="76809" name="Picture 9" descr="C:\Documents and Settings\m.a.whitehead\My Documents\img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3962400" cy="207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 autoUpdateAnimBg="0"/>
      <p:bldP spid="7680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The image “http://www.physics.mcgill.ca/museum/manuscript1-pg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17625"/>
            <a:ext cx="8458200" cy="4778375"/>
          </a:xfrm>
          <a:prstGeom prst="rect">
            <a:avLst/>
          </a:prstGeom>
          <a:noFill/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50825" y="304800"/>
            <a:ext cx="866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CA" sz="2400" b="1">
                <a:solidFill>
                  <a:srgbClr val="F0EA00"/>
                </a:solidFill>
              </a:rPr>
              <a:t>Rutherford Letter describing Nobel Prize Award to E.S.Eve 1908</a:t>
            </a:r>
            <a:endParaRPr lang="en-US" sz="2400" b="1">
              <a:solidFill>
                <a:srgbClr val="F0EA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C:\Documents and Settings\m.a.whitehead\My Documents\My Music\radium decay2-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93738"/>
            <a:ext cx="6858000" cy="5991225"/>
          </a:xfrm>
          <a:prstGeom prst="rect">
            <a:avLst/>
          </a:prstGeom>
          <a:noFill/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93725" y="41275"/>
            <a:ext cx="702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CA" sz="2400" b="1">
                <a:solidFill>
                  <a:srgbClr val="F0EA00"/>
                </a:solidFill>
              </a:rPr>
              <a:t>Radium decay cabinet: Rutherford Museum, McGill</a:t>
            </a:r>
            <a:endParaRPr lang="en-US" sz="2400" b="1">
              <a:solidFill>
                <a:srgbClr val="F0EA00"/>
              </a:solidFill>
            </a:endParaRPr>
          </a:p>
        </p:txBody>
      </p:sp>
      <p:pic>
        <p:nvPicPr>
          <p:cNvPr id="70662" name="Picture 6" descr="The image “http://upload.mcgill.ca/photos/200402_4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3200400" cy="213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Adam's Documents\Tony\Soddy\Soddy\used\Soddy&amp;Rutherford-McG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38100"/>
            <a:ext cx="8010525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762000" y="685800"/>
            <a:ext cx="433705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tx1"/>
                </a:solidFill>
              </a:rPr>
              <a:t>You learned to count as far as three;</a:t>
            </a:r>
            <a:endParaRPr lang="en-CA" sz="1800" b="1">
              <a:solidFill>
                <a:schemeClr val="tx1"/>
              </a:solidFill>
            </a:endParaRPr>
          </a:p>
          <a:p>
            <a:r>
              <a:rPr lang="en-US" sz="1800" b="1">
                <a:solidFill>
                  <a:schemeClr val="tx1"/>
                </a:solidFill>
              </a:rPr>
              <a:t>And saw that Heat was got from Fire. </a:t>
            </a:r>
            <a:endParaRPr lang="en-CA" sz="1800" b="1">
              <a:solidFill>
                <a:schemeClr val="tx1"/>
              </a:solidFill>
            </a:endParaRP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Moved into Theory, went higher,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You did not know it, but you were </a:t>
            </a:r>
          </a:p>
          <a:p>
            <a:r>
              <a:rPr lang="en-US" sz="1800" b="1">
                <a:solidFill>
                  <a:schemeClr val="tx1"/>
                </a:solidFill>
              </a:rPr>
              <a:t>The first Research Professor, sir,</a:t>
            </a:r>
            <a:endParaRPr lang="en-CA" sz="1800" b="1">
              <a:solidFill>
                <a:schemeClr val="tx1"/>
              </a:solidFill>
            </a:endParaRP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Contained, within your hairy Body, </a:t>
            </a:r>
          </a:p>
          <a:p>
            <a:pPr eaLnBrk="1" hangingPunct="1"/>
            <a:r>
              <a:rPr lang="en-US" sz="1800" b="1">
                <a:solidFill>
                  <a:srgbClr val="CC0000"/>
                </a:solidFill>
              </a:rPr>
              <a:t>A noble Rutherford or Soddy.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Nay, -- what is more, -- your Lot was rude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But showed the College attitude,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You made it an unswerving Rule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To disregard the Common Fool,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You overlooked the silly chaff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Of Laughing Jackass, gay Giraffe,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You heeded not the caustic Smile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Of Dinosaur or Crocodile,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Passed undisturbed the Ridicule </a:t>
            </a:r>
          </a:p>
          <a:p>
            <a:pPr eaLnBrk="1" hangingPunct="1"/>
            <a:r>
              <a:rPr lang="en-US" sz="1800" b="1">
                <a:solidFill>
                  <a:schemeClr val="tx1"/>
                </a:solidFill>
              </a:rPr>
              <a:t>Of comic Crow or haw-haw Mule, -- </a:t>
            </a:r>
          </a:p>
          <a:p>
            <a:r>
              <a:rPr lang="en-US" sz="1800" b="1">
                <a:solidFill>
                  <a:schemeClr val="tx1"/>
                </a:solidFill>
              </a:rPr>
              <a:t>In short, in Culture's earliest Span</a:t>
            </a:r>
            <a:endParaRPr lang="en-CA" sz="1800" b="1">
              <a:solidFill>
                <a:schemeClr val="tx1"/>
              </a:solidFill>
            </a:endParaRPr>
          </a:p>
          <a:p>
            <a:r>
              <a:rPr lang="en-CA" sz="1800" b="1">
                <a:solidFill>
                  <a:schemeClr val="tx1"/>
                </a:solidFill>
              </a:rPr>
              <a:t>You acted like an Oxford Man</a:t>
            </a:r>
          </a:p>
          <a:p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60463" name="Picture 47" descr="C:\Documents and Settings\m.a.whitehead\My Documents\My Music\21-v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85800"/>
            <a:ext cx="3297238" cy="4648200"/>
          </a:xfrm>
          <a:prstGeom prst="rect">
            <a:avLst/>
          </a:prstGeom>
          <a:noFill/>
        </p:spPr>
      </p:pic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5791200" y="5400675"/>
            <a:ext cx="261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800">
                <a:solidFill>
                  <a:srgbClr val="800000"/>
                </a:solidFill>
              </a:rPr>
              <a:t>Stephen Leacock</a:t>
            </a:r>
            <a:endParaRPr lang="en-US" sz="280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28600" y="0"/>
            <a:ext cx="8534400" cy="7102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3200">
                <a:solidFill>
                  <a:srgbClr val="CC0000"/>
                </a:solidFill>
              </a:rPr>
              <a:t>Lectureship in Physical and Radio Chemistry at Glasgow University.1904-1914.</a:t>
            </a:r>
            <a:r>
              <a:rPr lang="en-AU" sz="1200">
                <a:solidFill>
                  <a:srgbClr val="CC0000"/>
                </a:solidFill>
              </a:rPr>
              <a:t> </a:t>
            </a:r>
          </a:p>
          <a:p>
            <a:r>
              <a:rPr lang="en-AU" sz="2000">
                <a:solidFill>
                  <a:srgbClr val="003300"/>
                </a:solidFill>
              </a:rPr>
              <a:t>1) Book delayed because of Rutherford’s</a:t>
            </a:r>
          </a:p>
          <a:p>
            <a:r>
              <a:rPr lang="en-AU" sz="2000">
                <a:solidFill>
                  <a:srgbClr val="003300"/>
                </a:solidFill>
              </a:rPr>
              <a:t>2) Advised the Cassel Cyanide Company of Glasgow: 50 kilograms of uranyl nitrate allowed proof that radium grew from uranium. </a:t>
            </a:r>
          </a:p>
          <a:p>
            <a:r>
              <a:rPr lang="en-AU" sz="2000">
                <a:solidFill>
                  <a:srgbClr val="003300"/>
                </a:solidFill>
              </a:rPr>
              <a:t>3)</a:t>
            </a:r>
            <a:r>
              <a:rPr lang="en-US" sz="2000">
                <a:solidFill>
                  <a:srgbClr val="003300"/>
                </a:solidFill>
              </a:rPr>
              <a:t> </a:t>
            </a:r>
            <a:r>
              <a:rPr lang="en-US" sz="2000">
                <a:solidFill>
                  <a:srgbClr val="CC0000"/>
                </a:solidFill>
              </a:rPr>
              <a:t>With Alexander Fleck, discovered</a:t>
            </a:r>
            <a:r>
              <a:rPr lang="en-US" sz="2000">
                <a:solidFill>
                  <a:srgbClr val="003300"/>
                </a:solidFill>
              </a:rPr>
              <a:t> </a:t>
            </a:r>
            <a:endParaRPr lang="en-CA" sz="2000">
              <a:solidFill>
                <a:srgbClr val="003300"/>
              </a:solidFill>
            </a:endParaRPr>
          </a:p>
          <a:p>
            <a:r>
              <a:rPr lang="en-CA" sz="2000">
                <a:solidFill>
                  <a:srgbClr val="003300"/>
                </a:solidFill>
              </a:rPr>
              <a:t>	</a:t>
            </a:r>
            <a:r>
              <a:rPr lang="en-US" sz="2000" b="1" i="1">
                <a:solidFill>
                  <a:srgbClr val="990033"/>
                </a:solidFill>
              </a:rPr>
              <a:t>(a) many short-lived radioactive elements</a:t>
            </a:r>
            <a:endParaRPr lang="en-CA" sz="2000" b="1" i="1">
              <a:solidFill>
                <a:srgbClr val="990033"/>
              </a:solidFill>
            </a:endParaRPr>
          </a:p>
          <a:p>
            <a:r>
              <a:rPr lang="en-CA" sz="2000" b="1" i="1">
                <a:solidFill>
                  <a:srgbClr val="990033"/>
                </a:solidFill>
              </a:rPr>
              <a:t>	</a:t>
            </a:r>
            <a:r>
              <a:rPr lang="en-US" sz="2000" b="1" i="1">
                <a:solidFill>
                  <a:srgbClr val="990033"/>
                </a:solidFill>
              </a:rPr>
              <a:t>(b) chemically inseparable </a:t>
            </a:r>
            <a:endParaRPr lang="en-CA" sz="2000" b="1" i="1">
              <a:solidFill>
                <a:srgbClr val="990033"/>
              </a:solidFill>
            </a:endParaRPr>
          </a:p>
          <a:p>
            <a:r>
              <a:rPr lang="en-CA" sz="2000" b="1" i="1">
                <a:solidFill>
                  <a:srgbClr val="990033"/>
                </a:solidFill>
              </a:rPr>
              <a:t>	</a:t>
            </a:r>
            <a:r>
              <a:rPr lang="en-US" sz="2000" b="1" i="1">
                <a:solidFill>
                  <a:srgbClr val="990033"/>
                </a:solidFill>
              </a:rPr>
              <a:t>(c) spectroscopically identical</a:t>
            </a:r>
            <a:endParaRPr lang="en-CA" sz="2000" b="1" i="1">
              <a:solidFill>
                <a:srgbClr val="990033"/>
              </a:solidFill>
            </a:endParaRPr>
          </a:p>
          <a:p>
            <a:r>
              <a:rPr lang="en-CA" sz="2000" b="1" i="1">
                <a:solidFill>
                  <a:srgbClr val="990033"/>
                </a:solidFill>
              </a:rPr>
              <a:t>	</a:t>
            </a:r>
            <a:r>
              <a:rPr lang="en-US" sz="2000" b="1" i="1">
                <a:solidFill>
                  <a:srgbClr val="990033"/>
                </a:solidFill>
              </a:rPr>
              <a:t>(d) disintegrated differently. </a:t>
            </a:r>
          </a:p>
          <a:p>
            <a:r>
              <a:rPr lang="en-US" sz="2000" b="1" i="1">
                <a:solidFill>
                  <a:srgbClr val="990033"/>
                </a:solidFill>
              </a:rPr>
              <a:t> </a:t>
            </a:r>
          </a:p>
          <a:p>
            <a:endParaRPr lang="en-CA" sz="2000" b="1" i="1">
              <a:solidFill>
                <a:srgbClr val="990033"/>
              </a:solidFill>
            </a:endParaRPr>
          </a:p>
          <a:p>
            <a:endParaRPr lang="en-CA" sz="2000">
              <a:solidFill>
                <a:srgbClr val="000066"/>
              </a:solidFill>
            </a:endParaRPr>
          </a:p>
          <a:p>
            <a:endParaRPr lang="en-CA" sz="2000">
              <a:solidFill>
                <a:srgbClr val="000066"/>
              </a:solidFill>
            </a:endParaRPr>
          </a:p>
          <a:p>
            <a:endParaRPr lang="en-CA" sz="2000">
              <a:solidFill>
                <a:srgbClr val="000066"/>
              </a:solidFill>
            </a:endParaRPr>
          </a:p>
          <a:p>
            <a:endParaRPr lang="en-CA" sz="2000">
              <a:solidFill>
                <a:srgbClr val="000066"/>
              </a:solidFill>
            </a:endParaRPr>
          </a:p>
          <a:p>
            <a:endParaRPr lang="en-CA" sz="2000">
              <a:solidFill>
                <a:srgbClr val="000066"/>
              </a:solidFill>
            </a:endParaRPr>
          </a:p>
          <a:p>
            <a:endParaRPr lang="en-CA" sz="2000">
              <a:solidFill>
                <a:srgbClr val="000066"/>
              </a:solidFill>
            </a:endParaRPr>
          </a:p>
          <a:p>
            <a:r>
              <a:rPr lang="en-US" sz="2800" b="1" i="1">
                <a:solidFill>
                  <a:srgbClr val="990033"/>
                </a:solidFill>
              </a:rPr>
              <a:t>Dr Margaret Todd suggested ‘isotope’.</a:t>
            </a:r>
          </a:p>
          <a:p>
            <a:r>
              <a:rPr lang="en-US" sz="2800" b="1" i="1">
                <a:solidFill>
                  <a:srgbClr val="990033"/>
                </a:solidFill>
              </a:rPr>
              <a:t>Soddy immediately adopted the term.</a:t>
            </a:r>
            <a:r>
              <a:rPr lang="en-CA" sz="2800" b="1" i="1">
                <a:solidFill>
                  <a:srgbClr val="990033"/>
                </a:solidFill>
              </a:rPr>
              <a:t>1913</a:t>
            </a:r>
            <a:endParaRPr lang="en-US" sz="2800" b="1" i="1">
              <a:solidFill>
                <a:srgbClr val="990033"/>
              </a:solidFill>
            </a:endParaRPr>
          </a:p>
          <a:p>
            <a:endParaRPr lang="en-US" sz="2000">
              <a:solidFill>
                <a:srgbClr val="800000"/>
              </a:solidFill>
            </a:endParaRPr>
          </a:p>
        </p:txBody>
      </p:sp>
      <p:pic>
        <p:nvPicPr>
          <p:cNvPr id="87043" name="Picture 3" descr="A:\isotope2.gif"/>
          <p:cNvPicPr>
            <a:picLocks noChangeAspect="1" noChangeArrowheads="1"/>
          </p:cNvPicPr>
          <p:nvPr/>
        </p:nvPicPr>
        <p:blipFill>
          <a:blip r:embed="rId2" cstate="print"/>
          <a:srcRect l="1778" t="8728" b="20628"/>
          <a:stretch>
            <a:fillRect/>
          </a:stretch>
        </p:blipFill>
        <p:spPr bwMode="auto">
          <a:xfrm>
            <a:off x="1447800" y="1524000"/>
            <a:ext cx="7696200" cy="465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Documents and Settings\m.a.whitehead\My Documents\1913_i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7315200" cy="5543550"/>
          </a:xfrm>
          <a:prstGeom prst="rect">
            <a:avLst/>
          </a:prstGeom>
          <a:noFill/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438400" y="152400"/>
            <a:ext cx="451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CA">
                <a:solidFill>
                  <a:srgbClr val="000099"/>
                </a:solidFill>
              </a:rPr>
              <a:t>ISOTOPES 1913</a:t>
            </a:r>
            <a:endParaRPr lang="en-US">
              <a:solidFill>
                <a:srgbClr val="00009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The image “http://www.aip.org/history/lawrence/images/epa-14a-sm.gif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419600" cy="4197350"/>
          </a:xfrm>
          <a:prstGeom prst="rect">
            <a:avLst/>
          </a:prstGeom>
          <a:solidFill>
            <a:srgbClr val="FF00FF"/>
          </a:solidFill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81000" y="152400"/>
            <a:ext cx="8382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CA" sz="2400" b="1">
                <a:solidFill>
                  <a:srgbClr val="CCFF66"/>
                </a:solidFill>
              </a:rPr>
              <a:t>SPLITTING THE ATOM 1932:</a:t>
            </a:r>
            <a:r>
              <a:rPr lang="en-CA" sz="2400" b="1">
                <a:solidFill>
                  <a:srgbClr val="FFCC00"/>
                </a:solidFill>
              </a:rPr>
              <a:t> </a:t>
            </a:r>
            <a:r>
              <a:rPr lang="en-CA" sz="2400" b="1">
                <a:solidFill>
                  <a:srgbClr val="009900"/>
                </a:solidFill>
              </a:rPr>
              <a:t>Rutherford</a:t>
            </a:r>
          </a:p>
          <a:p>
            <a:pPr algn="ctr" eaLnBrk="1" hangingPunct="1"/>
            <a:r>
              <a:rPr lang="en-US" sz="2400" b="1">
                <a:solidFill>
                  <a:srgbClr val="FFCC00"/>
                </a:solidFill>
              </a:rPr>
              <a:t>To penetrate the nucleus,</a:t>
            </a:r>
            <a:r>
              <a:rPr lang="en-US" sz="2400" b="1">
                <a:solidFill>
                  <a:srgbClr val="009900"/>
                </a:solidFill>
              </a:rPr>
              <a:t> Cockcroft</a:t>
            </a:r>
            <a:r>
              <a:rPr lang="en-US" sz="2400" b="1">
                <a:solidFill>
                  <a:srgbClr val="FFCC00"/>
                </a:solidFill>
              </a:rPr>
              <a:t> and </a:t>
            </a:r>
            <a:r>
              <a:rPr lang="en-US" sz="2400" b="1">
                <a:solidFill>
                  <a:srgbClr val="009900"/>
                </a:solidFill>
              </a:rPr>
              <a:t>Walton</a:t>
            </a:r>
            <a:r>
              <a:rPr lang="en-US" sz="2400" b="1">
                <a:solidFill>
                  <a:srgbClr val="FFCC00"/>
                </a:solidFill>
              </a:rPr>
              <a:t> built a voltage multiplier</a:t>
            </a:r>
            <a:r>
              <a:rPr lang="en-CA" sz="2400" b="1">
                <a:solidFill>
                  <a:srgbClr val="FFCC00"/>
                </a:solidFill>
              </a:rPr>
              <a:t>:</a:t>
            </a:r>
            <a:r>
              <a:rPr lang="en-US" sz="2400" b="1">
                <a:solidFill>
                  <a:srgbClr val="FFCC00"/>
                </a:solidFill>
              </a:rPr>
              <a:t> they build a potential of 800 kilovolts. </a:t>
            </a:r>
            <a:r>
              <a:rPr lang="en-CA" sz="2400" b="1">
                <a:solidFill>
                  <a:srgbClr val="FFCC00"/>
                </a:solidFill>
              </a:rPr>
              <a:t>T</a:t>
            </a:r>
            <a:r>
              <a:rPr lang="en-US" sz="2400" b="1">
                <a:solidFill>
                  <a:srgbClr val="FFCC00"/>
                </a:solidFill>
              </a:rPr>
              <a:t>he potential accelerate</a:t>
            </a:r>
            <a:r>
              <a:rPr lang="en-CA" sz="2400" b="1">
                <a:solidFill>
                  <a:srgbClr val="FFCC00"/>
                </a:solidFill>
              </a:rPr>
              <a:t>d</a:t>
            </a:r>
            <a:r>
              <a:rPr lang="en-US" sz="2400" b="1">
                <a:solidFill>
                  <a:srgbClr val="FFCC00"/>
                </a:solidFill>
              </a:rPr>
              <a:t> protons down an evacuated tube eight feet long. In 1932 they put a lithium target at the end of the tube and found that protons disintegrated a lithium nucleus into two alpha</a:t>
            </a:r>
            <a:endParaRPr lang="en-CA" sz="2400" b="1">
              <a:solidFill>
                <a:srgbClr val="FFCC00"/>
              </a:solidFill>
            </a:endParaRPr>
          </a:p>
          <a:p>
            <a:pPr algn="ctr" eaLnBrk="1" hangingPunct="1"/>
            <a:r>
              <a:rPr lang="en-CA" sz="2400" b="1">
                <a:solidFill>
                  <a:srgbClr val="FFCC00"/>
                </a:solidFill>
              </a:rPr>
              <a:t>               </a:t>
            </a:r>
            <a:r>
              <a:rPr lang="en-US" sz="2400" b="1">
                <a:solidFill>
                  <a:srgbClr val="FFCC00"/>
                </a:solidFill>
              </a:rPr>
              <a:t> </a:t>
            </a:r>
            <a:r>
              <a:rPr lang="en-CA" sz="2400" b="1">
                <a:solidFill>
                  <a:srgbClr val="FFCC00"/>
                </a:solidFill>
              </a:rPr>
              <a:t>           </a:t>
            </a:r>
            <a:r>
              <a:rPr lang="en-US" sz="2400" b="1">
                <a:solidFill>
                  <a:srgbClr val="FFCC00"/>
                </a:solidFill>
              </a:rPr>
              <a:t>particles. </a:t>
            </a:r>
          </a:p>
          <a:p>
            <a:r>
              <a:rPr lang="en-US" sz="2400" b="1">
                <a:solidFill>
                  <a:srgbClr val="FD0303"/>
                </a:solidFill>
              </a:rPr>
              <a:t>  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 flipV="1">
            <a:off x="0" y="6764338"/>
            <a:ext cx="2286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  <a:hlinkClick r:id="rId3"/>
              </a:rPr>
              <a:t>  </a:t>
            </a:r>
            <a:r>
              <a:rPr lang="en-US" sz="10800">
                <a:solidFill>
                  <a:schemeClr val="tx1"/>
                </a:solidFill>
              </a:rPr>
              <a:t> </a:t>
            </a:r>
            <a:r>
              <a:rPr lang="en-US" sz="2400">
                <a:solidFill>
                  <a:schemeClr val="tx1"/>
                </a:solidFill>
              </a:rPr>
              <a:t>                                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/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600" b="1">
                <a:solidFill>
                  <a:schemeClr val="tx1"/>
                </a:solidFill>
              </a:rPr>
              <a:t>John Cockcroft, Ernest Rutherford, and E.T.S. Walton. </a:t>
            </a:r>
            <a:endParaRPr lang="en-US" sz="11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90121" name="Picture 9" descr="John Cockroft, Ernest Rutherfor, and Ernest Thomas Stinton Wal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186113"/>
            <a:ext cx="4572000" cy="307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m.a.whitehead\My Documents\cur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7488"/>
            <a:ext cx="9144000" cy="7151688"/>
          </a:xfrm>
          <a:prstGeom prst="rect">
            <a:avLst/>
          </a:prstGeom>
          <a:noFill/>
        </p:spPr>
      </p:pic>
      <p:pic>
        <p:nvPicPr>
          <p:cNvPr id="78860" name="Picture 12" descr="C:\Adam's Documents\Tony\Soddy\Soddy\used\Frederick_Soddy_1952.JPG"/>
          <p:cNvPicPr>
            <a:picLocks noChangeAspect="1" noChangeArrowheads="1"/>
          </p:cNvPicPr>
          <p:nvPr/>
        </p:nvPicPr>
        <p:blipFill>
          <a:blip r:embed="rId3" cstate="print"/>
          <a:srcRect l="6415" t="2139" r="3018" b="5882"/>
          <a:stretch>
            <a:fillRect/>
          </a:stretch>
        </p:blipFill>
        <p:spPr bwMode="auto">
          <a:xfrm>
            <a:off x="6096000" y="2057400"/>
            <a:ext cx="2551113" cy="3657600"/>
          </a:xfrm>
          <a:prstGeom prst="rect">
            <a:avLst/>
          </a:prstGeom>
          <a:noFill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2133600" y="5867400"/>
            <a:ext cx="470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CC00"/>
                </a:solidFill>
              </a:rPr>
              <a:t>The Nobel Prize in Chemistry</a:t>
            </a:r>
          </a:p>
        </p:txBody>
      </p:sp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382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99">
                        <a:gamma/>
                        <a:shade val="46275"/>
                        <a:invGamma/>
                      </a:srgbClr>
                    </a:gs>
                    <a:gs pos="50000">
                      <a:srgbClr val="000099"/>
                    </a:gs>
                    <a:gs pos="100000">
                      <a:srgbClr val="0000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Edwardian Script ITC"/>
              </a:rPr>
              <a:t>Rutherford &amp; Soddy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848600" y="4572000"/>
            <a:ext cx="8953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0EA00"/>
                </a:solidFill>
              </a:rPr>
              <a:t>1921</a:t>
            </a:r>
          </a:p>
          <a:p>
            <a:endParaRPr lang="en-US">
              <a:solidFill>
                <a:srgbClr val="F0EA00"/>
              </a:solidFill>
            </a:endParaRPr>
          </a:p>
        </p:txBody>
      </p:sp>
      <p:pic>
        <p:nvPicPr>
          <p:cNvPr id="78863" name="Picture 15" descr="The image “http://images.google.ca/images?q=tbn:olbmrzE0SaMJ:www.kotuku-books.co.nz/people/preview/rutherford/cover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9175"/>
            <a:ext cx="3505200" cy="3121025"/>
          </a:xfrm>
          <a:prstGeom prst="rect">
            <a:avLst/>
          </a:prstGeom>
          <a:noFill/>
        </p:spPr>
      </p:pic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28650" y="4343400"/>
            <a:ext cx="8953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0EA00"/>
                </a:solidFill>
              </a:rPr>
              <a:t>19</a:t>
            </a:r>
            <a:r>
              <a:rPr lang="en-CA" sz="2800" b="1">
                <a:solidFill>
                  <a:srgbClr val="F0EA00"/>
                </a:solidFill>
              </a:rPr>
              <a:t>03</a:t>
            </a:r>
            <a:endParaRPr lang="en-US" sz="2800" b="1">
              <a:solidFill>
                <a:srgbClr val="F0EA00"/>
              </a:solidFill>
            </a:endParaRPr>
          </a:p>
          <a:p>
            <a:endParaRPr lang="en-US" b="1">
              <a:solidFill>
                <a:srgbClr val="F0EA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The image “http://www.ournet.md/~hi-tech/images/neutrino/pauli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0"/>
            <a:ext cx="2130425" cy="2725738"/>
          </a:xfrm>
          <a:prstGeom prst="rect">
            <a:avLst/>
          </a:prstGeom>
          <a:noFill/>
        </p:spPr>
      </p:pic>
      <p:pic>
        <p:nvPicPr>
          <p:cNvPr id="89093" name="Picture 5" descr="The image “http://wwwlapp.in2p3.fr/neutrinos/neutimg/nhistory/fermi2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3054350"/>
            <a:ext cx="1990725" cy="2736850"/>
          </a:xfrm>
          <a:prstGeom prst="rect">
            <a:avLst/>
          </a:prstGeom>
          <a:noFill/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506788" y="-76200"/>
            <a:ext cx="2132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1202DC"/>
                </a:solidFill>
              </a:rPr>
              <a:t>Neutrino</a:t>
            </a:r>
            <a:endParaRPr lang="en-US" b="1">
              <a:solidFill>
                <a:srgbClr val="1202DC"/>
              </a:solidFill>
            </a:endParaRP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5905500" y="2590800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400" b="1">
                <a:solidFill>
                  <a:srgbClr val="006600"/>
                </a:solidFill>
              </a:rPr>
              <a:t>W. Pauli (1930)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977900" y="2595563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400" b="1">
                <a:solidFill>
                  <a:srgbClr val="006600"/>
                </a:solidFill>
              </a:rPr>
              <a:t>E. Fermi (1933)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470525" y="5851525"/>
            <a:ext cx="359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2000" b="1">
                <a:solidFill>
                  <a:srgbClr val="1202DC"/>
                </a:solidFill>
              </a:rPr>
              <a:t>From non conservation of energy and momentum in beta decay</a:t>
            </a:r>
            <a:endParaRPr lang="en-US" sz="2000" b="1">
              <a:solidFill>
                <a:srgbClr val="1202DC"/>
              </a:solidFill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609600" y="5851525"/>
            <a:ext cx="419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2000" b="1">
                <a:solidFill>
                  <a:srgbClr val="1202DC"/>
                </a:solidFill>
              </a:rPr>
              <a:t>By analogy with quantum theory, predicted neutrino’s weak interaction with matter</a:t>
            </a:r>
            <a:endParaRPr lang="en-US" sz="2000" b="1">
              <a:solidFill>
                <a:srgbClr val="1202DC"/>
              </a:solidFill>
            </a:endParaRPr>
          </a:p>
        </p:txBody>
      </p:sp>
      <p:grpSp>
        <p:nvGrpSpPr>
          <p:cNvPr id="89113" name="Group 25"/>
          <p:cNvGrpSpPr>
            <a:grpSpLocks/>
          </p:cNvGrpSpPr>
          <p:nvPr/>
        </p:nvGrpSpPr>
        <p:grpSpPr bwMode="auto">
          <a:xfrm>
            <a:off x="4572000" y="2913063"/>
            <a:ext cx="515938" cy="925512"/>
            <a:chOff x="2555" y="1376"/>
            <a:chExt cx="325" cy="583"/>
          </a:xfrm>
        </p:grpSpPr>
        <p:sp>
          <p:nvSpPr>
            <p:cNvPr id="89103" name="Text Box 15"/>
            <p:cNvSpPr txBox="1">
              <a:spLocks noChangeArrowheads="1"/>
            </p:cNvSpPr>
            <p:nvPr/>
          </p:nvSpPr>
          <p:spPr bwMode="auto">
            <a:xfrm>
              <a:off x="2555" y="1392"/>
              <a:ext cx="325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 b="1">
                  <a:solidFill>
                    <a:srgbClr val="FFFF66"/>
                  </a:solidFill>
                  <a:cs typeface="Times New Roman" pitchFamily="18" charset="0"/>
                  <a:sym typeface="Symbol" pitchFamily="18" charset="2"/>
                </a:rPr>
                <a:t></a:t>
              </a:r>
              <a:r>
                <a:rPr lang="en-GB" sz="3200" b="1" baseline="-30000">
                  <a:solidFill>
                    <a:srgbClr val="FFFF66"/>
                  </a:solidFill>
                  <a:cs typeface="Times New Roman" pitchFamily="18" charset="0"/>
                </a:rPr>
                <a:t>e</a:t>
              </a:r>
            </a:p>
            <a:p>
              <a:endParaRPr lang="en-US" sz="3200" b="1" baseline="-30000">
                <a:solidFill>
                  <a:srgbClr val="FFFF66"/>
                </a:solidFill>
                <a:cs typeface="Times New Roman" pitchFamily="18" charset="0"/>
              </a:endParaRPr>
            </a:p>
          </p:txBody>
        </p:sp>
        <p:sp>
          <p:nvSpPr>
            <p:cNvPr id="89104" name="Text Box 16"/>
            <p:cNvSpPr txBox="1">
              <a:spLocks noChangeArrowheads="1"/>
            </p:cNvSpPr>
            <p:nvPr/>
          </p:nvSpPr>
          <p:spPr bwMode="auto">
            <a:xfrm>
              <a:off x="2575" y="1376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FF66"/>
                  </a:solidFill>
                  <a:cs typeface="Times New Roman" pitchFamily="18" charset="0"/>
                </a:rPr>
                <a:t>˜</a:t>
              </a:r>
              <a:endParaRPr lang="en-US" sz="3200">
                <a:solidFill>
                  <a:srgbClr val="FFFF66"/>
                </a:solidFill>
              </a:endParaRPr>
            </a:p>
          </p:txBody>
        </p:sp>
      </p:grpSp>
      <p:grpSp>
        <p:nvGrpSpPr>
          <p:cNvPr id="89115" name="Group 27"/>
          <p:cNvGrpSpPr>
            <a:grpSpLocks/>
          </p:cNvGrpSpPr>
          <p:nvPr/>
        </p:nvGrpSpPr>
        <p:grpSpPr bwMode="auto">
          <a:xfrm>
            <a:off x="3886200" y="4284663"/>
            <a:ext cx="550863" cy="925512"/>
            <a:chOff x="2544" y="1875"/>
            <a:chExt cx="347" cy="583"/>
          </a:xfrm>
        </p:grpSpPr>
        <p:sp>
          <p:nvSpPr>
            <p:cNvPr id="89107" name="Text Box 19"/>
            <p:cNvSpPr txBox="1">
              <a:spLocks noChangeArrowheads="1"/>
            </p:cNvSpPr>
            <p:nvPr/>
          </p:nvSpPr>
          <p:spPr bwMode="auto">
            <a:xfrm>
              <a:off x="2544" y="1891"/>
              <a:ext cx="347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3200" b="1">
                  <a:solidFill>
                    <a:srgbClr val="FFFF66"/>
                  </a:solidFill>
                  <a:cs typeface="Times New Roman" pitchFamily="18" charset="0"/>
                  <a:sym typeface="Symbol" pitchFamily="18" charset="2"/>
                </a:rPr>
                <a:t></a:t>
              </a:r>
              <a:r>
                <a:rPr lang="en-GB" sz="3200" b="1" baseline="-30000">
                  <a:solidFill>
                    <a:srgbClr val="FFFF66"/>
                  </a:solidFill>
                  <a:cs typeface="Times New Roman" pitchFamily="18" charset="0"/>
                  <a:sym typeface="Symbol" pitchFamily="18" charset="2"/>
                </a:rPr>
                <a:t></a:t>
              </a:r>
            </a:p>
            <a:p>
              <a:endParaRPr lang="en-US" sz="3200" b="1" baseline="-30000">
                <a:solidFill>
                  <a:srgbClr val="FFFF66"/>
                </a:solidFill>
                <a:cs typeface="Times New Roman" pitchFamily="18" charset="0"/>
              </a:endParaRPr>
            </a:p>
          </p:txBody>
        </p:sp>
        <p:sp>
          <p:nvSpPr>
            <p:cNvPr id="89108" name="Text Box 20"/>
            <p:cNvSpPr txBox="1">
              <a:spLocks noChangeArrowheads="1"/>
            </p:cNvSpPr>
            <p:nvPr/>
          </p:nvSpPr>
          <p:spPr bwMode="auto">
            <a:xfrm>
              <a:off x="2575" y="1875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FF66"/>
                  </a:solidFill>
                  <a:cs typeface="Times New Roman" pitchFamily="18" charset="0"/>
                </a:rPr>
                <a:t>˜</a:t>
              </a:r>
              <a:endParaRPr lang="en-US" sz="3200">
                <a:solidFill>
                  <a:srgbClr val="FFFF66"/>
                </a:solidFill>
              </a:endParaRPr>
            </a:p>
          </p:txBody>
        </p:sp>
      </p:grp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3810000" y="2924175"/>
            <a:ext cx="5159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</a:t>
            </a:r>
            <a:r>
              <a:rPr lang="en-GB" sz="3200" b="1" baseline="-30000">
                <a:solidFill>
                  <a:srgbClr val="FFFF66"/>
                </a:solidFill>
                <a:cs typeface="Times New Roman" pitchFamily="18" charset="0"/>
              </a:rPr>
              <a:t>e</a:t>
            </a:r>
          </a:p>
          <a:p>
            <a:endParaRPr lang="en-US" sz="3200" b="1" baseline="-3000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4630738" y="4295775"/>
            <a:ext cx="5508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</a:t>
            </a:r>
            <a:r>
              <a:rPr lang="en-GB" sz="3200" b="1" baseline="-3000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</a:t>
            </a:r>
          </a:p>
          <a:p>
            <a:endParaRPr lang="en-US" sz="3200" b="1" baseline="-30000">
              <a:solidFill>
                <a:srgbClr val="FFFF66"/>
              </a:solidFill>
              <a:cs typeface="Times New Roman" pitchFamily="18" charset="0"/>
            </a:endParaRPr>
          </a:p>
        </p:txBody>
      </p:sp>
      <p:pic>
        <p:nvPicPr>
          <p:cNvPr id="89121" name="Picture 33" descr="The image “http://www.lbl.gov/abc/graphics/BETADECAY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l="16251" r="3751"/>
          <a:stretch>
            <a:fillRect/>
          </a:stretch>
        </p:blipFill>
        <p:spPr bwMode="auto">
          <a:xfrm>
            <a:off x="228600" y="736600"/>
            <a:ext cx="4876800" cy="1549400"/>
          </a:xfrm>
          <a:prstGeom prst="rect">
            <a:avLst/>
          </a:prstGeom>
          <a:noFill/>
        </p:spPr>
      </p:pic>
      <p:sp>
        <p:nvSpPr>
          <p:cNvPr id="89122" name="Text Box 34"/>
          <p:cNvSpPr txBox="1">
            <a:spLocks noChangeArrowheads="1"/>
          </p:cNvSpPr>
          <p:nvPr/>
        </p:nvSpPr>
        <p:spPr bwMode="auto">
          <a:xfrm>
            <a:off x="5334000" y="746125"/>
            <a:ext cx="3886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66"/>
                </a:solidFill>
              </a:rPr>
              <a:t>1899</a:t>
            </a:r>
            <a:r>
              <a:rPr lang="en-CA" sz="2000" b="1">
                <a:solidFill>
                  <a:srgbClr val="FFFF66"/>
                </a:solidFill>
              </a:rPr>
              <a:t>;</a:t>
            </a:r>
            <a:r>
              <a:rPr lang="en-US" sz="2000" b="1">
                <a:solidFill>
                  <a:srgbClr val="FFFF66"/>
                </a:solidFill>
              </a:rPr>
              <a:t> Rutherford discovered uranium compounds </a:t>
            </a:r>
            <a:r>
              <a:rPr lang="en-CA" sz="2000" b="1">
                <a:solidFill>
                  <a:srgbClr val="FFFF66"/>
                </a:solidFill>
              </a:rPr>
              <a:t>to </a:t>
            </a:r>
            <a:r>
              <a:rPr lang="en-US" sz="2000" b="1">
                <a:solidFill>
                  <a:srgbClr val="FFFF66"/>
                </a:solidFill>
              </a:rPr>
              <a:t>produce three kinds of radiation</a:t>
            </a:r>
            <a:r>
              <a:rPr lang="en-CA" sz="2000" b="1">
                <a:solidFill>
                  <a:srgbClr val="FFFF66"/>
                </a:solidFill>
              </a:rPr>
              <a:t>;</a:t>
            </a:r>
            <a:r>
              <a:rPr lang="en-US" sz="2000" b="1">
                <a:solidFill>
                  <a:srgbClr val="FFFF66"/>
                </a:solidFill>
              </a:rPr>
              <a:t> </a:t>
            </a:r>
            <a:r>
              <a:rPr lang="en-CA" sz="2000" b="1">
                <a:solidFill>
                  <a:srgbClr val="FFFF66"/>
                </a:solidFill>
              </a:rPr>
              <a:t>a</a:t>
            </a:r>
            <a:r>
              <a:rPr lang="en-US" sz="2000" b="1">
                <a:solidFill>
                  <a:srgbClr val="FFFF66"/>
                </a:solidFill>
              </a:rPr>
              <a:t>ccording to their penetrati</a:t>
            </a:r>
            <a:r>
              <a:rPr lang="en-CA" sz="2000" b="1">
                <a:solidFill>
                  <a:srgbClr val="FFFF66"/>
                </a:solidFill>
              </a:rPr>
              <a:t>on</a:t>
            </a:r>
            <a:r>
              <a:rPr lang="en-US" sz="2000" b="1">
                <a:solidFill>
                  <a:srgbClr val="FFFF66"/>
                </a:solidFill>
              </a:rPr>
              <a:t>s named </a:t>
            </a:r>
            <a:r>
              <a:rPr lang="en-US" sz="2000" b="1">
                <a:solidFill>
                  <a:srgbClr val="FFFF66"/>
                </a:solidFill>
                <a:latin typeface="Symbol" pitchFamily="18" charset="2"/>
              </a:rPr>
              <a:t>a</a:t>
            </a:r>
            <a:r>
              <a:rPr lang="en-US" sz="2000" b="1">
                <a:solidFill>
                  <a:srgbClr val="FFFF66"/>
                </a:solidFill>
              </a:rPr>
              <a:t>, </a:t>
            </a:r>
            <a:r>
              <a:rPr lang="en-US" sz="2000" b="1">
                <a:solidFill>
                  <a:srgbClr val="FFFF66"/>
                </a:solidFill>
                <a:latin typeface="Symbol" pitchFamily="18" charset="2"/>
              </a:rPr>
              <a:t>b</a:t>
            </a:r>
            <a:r>
              <a:rPr lang="en-US" sz="2000" b="1">
                <a:solidFill>
                  <a:srgbClr val="FFFF66"/>
                </a:solidFill>
              </a:rPr>
              <a:t>, and </a:t>
            </a:r>
            <a:r>
              <a:rPr lang="en-US" sz="2000" b="1">
                <a:solidFill>
                  <a:srgbClr val="FFFF66"/>
                </a:solidFill>
                <a:latin typeface="Symbol" pitchFamily="18" charset="2"/>
              </a:rPr>
              <a:t>g</a:t>
            </a:r>
            <a:r>
              <a:rPr lang="en-CA" sz="2000" b="1">
                <a:solidFill>
                  <a:srgbClr val="FFFF66"/>
                </a:solidFill>
                <a:latin typeface="Symbol" pitchFamily="18" charset="2"/>
              </a:rPr>
              <a:t>.</a:t>
            </a:r>
            <a:r>
              <a:rPr lang="en-US" sz="2000" b="1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89123" name="Text Box 35"/>
          <p:cNvSpPr txBox="1">
            <a:spLocks noChangeArrowheads="1"/>
          </p:cNvSpPr>
          <p:nvPr/>
        </p:nvSpPr>
        <p:spPr bwMode="auto">
          <a:xfrm>
            <a:off x="3336925" y="700088"/>
            <a:ext cx="133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000" b="1"/>
              <a:t>beta decay</a:t>
            </a:r>
            <a:endParaRPr lang="en-US" sz="20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Documents and Settings\m.a.whitehead\My Documents\My Pictures\turkey\PIC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0" y="6156325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b="1">
                <a:solidFill>
                  <a:srgbClr val="FFCC00"/>
                </a:solidFill>
                <a:latin typeface="BrushScrD" pitchFamily="66" charset="0"/>
              </a:rPr>
              <a:t>OUR  PUMPKIN MASCOT</a:t>
            </a:r>
            <a:endParaRPr lang="en-US" b="1">
              <a:solidFill>
                <a:srgbClr val="FFCC00"/>
              </a:solidFill>
              <a:latin typeface="BrushScrD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5500688"/>
            <a:ext cx="8382000" cy="1281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800" b="1">
              <a:solidFill>
                <a:srgbClr val="CC0000"/>
              </a:solidFill>
            </a:endParaRPr>
          </a:p>
          <a:p>
            <a:pPr algn="ctr"/>
            <a:r>
              <a:rPr lang="en-US" sz="2400" b="1">
                <a:solidFill>
                  <a:srgbClr val="800080"/>
                </a:solidFill>
                <a:latin typeface="Arial" charset="0"/>
              </a:rPr>
              <a:t>Professor </a:t>
            </a:r>
            <a:r>
              <a:rPr lang="en-CA" sz="2400" b="1">
                <a:solidFill>
                  <a:srgbClr val="800080"/>
                </a:solidFill>
                <a:latin typeface="Arial" charset="0"/>
              </a:rPr>
              <a:t>Emeritus </a:t>
            </a:r>
            <a:r>
              <a:rPr lang="en-US" sz="2400" b="1">
                <a:solidFill>
                  <a:srgbClr val="800080"/>
                </a:solidFill>
                <a:latin typeface="Arial" charset="0"/>
              </a:rPr>
              <a:t>M.A. Whitehead</a:t>
            </a:r>
            <a:endParaRPr lang="en-CA" sz="2400" b="1">
              <a:solidFill>
                <a:srgbClr val="800080"/>
              </a:solidFill>
              <a:latin typeface="Arial" charset="0"/>
            </a:endParaRPr>
          </a:p>
          <a:p>
            <a:pPr algn="ctr"/>
            <a:r>
              <a:rPr lang="en-CA" sz="1800" b="1">
                <a:solidFill>
                  <a:srgbClr val="800080"/>
                </a:solidFill>
                <a:latin typeface="Arial" charset="0"/>
              </a:rPr>
              <a:t>Director, Canadian and International Constituency Group</a:t>
            </a:r>
          </a:p>
          <a:p>
            <a:pPr algn="ctr"/>
            <a:r>
              <a:rPr lang="en-CA" sz="1800" b="1">
                <a:solidFill>
                  <a:srgbClr val="800080"/>
                </a:solidFill>
                <a:latin typeface="Arial" charset="0"/>
              </a:rPr>
              <a:t>Chair of Awards Committee</a:t>
            </a:r>
          </a:p>
        </p:txBody>
      </p:sp>
      <p:sp>
        <p:nvSpPr>
          <p:cNvPr id="2056" name="Rectangle 8"/>
          <p:cNvSpPr>
            <a:spLocks noChangeArrowheads="1" noTextEdit="1"/>
          </p:cNvSpPr>
          <p:nvPr/>
        </p:nvSpPr>
        <p:spPr bwMode="auto">
          <a:xfrm>
            <a:off x="2992438" y="4667250"/>
            <a:ext cx="316071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9" name="Picture 11" descr="The image “http://www.rutherford.org.nz/erimgs/nobel_500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49675"/>
            <a:ext cx="4000500" cy="1920875"/>
          </a:xfrm>
          <a:prstGeom prst="rect">
            <a:avLst/>
          </a:prstGeom>
          <a:noFill/>
        </p:spPr>
      </p:pic>
      <p:pic>
        <p:nvPicPr>
          <p:cNvPr id="2061" name="Picture 13" descr="The image “http://www.darvill.clara.net/nucrad/images/rutherford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 l="3419" r="4274" b="10204"/>
          <a:stretch>
            <a:fillRect/>
          </a:stretch>
        </p:blipFill>
        <p:spPr bwMode="auto">
          <a:xfrm>
            <a:off x="762000" y="1143000"/>
            <a:ext cx="2057400" cy="2514600"/>
          </a:xfrm>
          <a:prstGeom prst="rect">
            <a:avLst/>
          </a:prstGeom>
          <a:noFill/>
        </p:spPr>
      </p:pic>
      <p:pic>
        <p:nvPicPr>
          <p:cNvPr id="2062" name="Picture 14" descr="C:\Adam's Documents\Tony\Soddy\Soddy\Soddy-1915-Aberdeen.JPG"/>
          <p:cNvPicPr>
            <a:picLocks noChangeAspect="1" noChangeArrowheads="1"/>
          </p:cNvPicPr>
          <p:nvPr/>
        </p:nvPicPr>
        <p:blipFill>
          <a:blip r:embed="rId4" cstate="print"/>
          <a:srcRect l="9023" t="1819" r="7520" b="14182"/>
          <a:stretch>
            <a:fillRect/>
          </a:stretch>
        </p:blipFill>
        <p:spPr bwMode="auto">
          <a:xfrm>
            <a:off x="6367463" y="1143000"/>
            <a:ext cx="2014537" cy="2514600"/>
          </a:xfrm>
          <a:prstGeom prst="rect">
            <a:avLst/>
          </a:prstGeom>
          <a:noFill/>
        </p:spPr>
      </p:pic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1371600" y="76200"/>
            <a:ext cx="647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99">
                        <a:gamma/>
                        <a:shade val="46275"/>
                        <a:invGamma/>
                      </a:srgbClr>
                    </a:gs>
                    <a:gs pos="50000">
                      <a:srgbClr val="000099"/>
                    </a:gs>
                    <a:gs pos="100000">
                      <a:srgbClr val="0000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Edwardian Script ITC"/>
              </a:rPr>
              <a:t>Rutherford &amp; Soddy</a:t>
            </a: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3762375" y="1219200"/>
            <a:ext cx="1724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99">
                        <a:gamma/>
                        <a:shade val="46275"/>
                        <a:invGamma/>
                      </a:srgbClr>
                    </a:gs>
                    <a:gs pos="50000">
                      <a:srgbClr val="000099"/>
                    </a:gs>
                    <a:gs pos="100000">
                      <a:srgbClr val="0000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at McGill</a:t>
            </a:r>
          </a:p>
        </p:txBody>
      </p:sp>
      <p:pic>
        <p:nvPicPr>
          <p:cNvPr id="2066" name="Picture 18" descr="The image “http://images.google.ca/images?q=tbn:Sr67f8l1teIJ:sprojects.mmi.mcgill.ca/gynecology/images%255Cmglogo1.gif” cannot be displayed, because it contains erro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8275" y="2057400"/>
            <a:ext cx="1355725" cy="132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345" t="42422" r="23438" b="16476"/>
          <a:stretch>
            <a:fillRect/>
          </a:stretch>
        </p:blipFill>
        <p:spPr bwMode="auto">
          <a:xfrm>
            <a:off x="0" y="1587500"/>
            <a:ext cx="9144000" cy="5270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63613" y="152400"/>
            <a:ext cx="7283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b="1">
                <a:solidFill>
                  <a:srgbClr val="F0EA00"/>
                </a:solidFill>
              </a:rPr>
              <a:t>Releasing the Power of the Atom</a:t>
            </a:r>
            <a:r>
              <a:rPr lang="en-CA">
                <a:solidFill>
                  <a:srgbClr val="F0EA00"/>
                </a:solidFill>
              </a:rPr>
              <a:t/>
            </a:r>
            <a:br>
              <a:rPr lang="en-CA">
                <a:solidFill>
                  <a:srgbClr val="F0EA00"/>
                </a:solidFill>
              </a:rPr>
            </a:br>
            <a:r>
              <a:rPr lang="en-CA">
                <a:solidFill>
                  <a:srgbClr val="F0EA00"/>
                </a:solidFill>
              </a:rPr>
              <a:t>Early Canadian Connections</a:t>
            </a:r>
            <a:endParaRPr lang="en-US">
              <a:solidFill>
                <a:srgbClr val="F0EA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290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5514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4648200"/>
            <a:ext cx="3740150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CCCC00"/>
                </a:solidFill>
              </a:rPr>
              <a:t>MacDonald Chemistry </a:t>
            </a:r>
            <a:endParaRPr lang="en-CA" sz="2800" b="1">
              <a:solidFill>
                <a:srgbClr val="CCCC00"/>
              </a:solidFill>
            </a:endParaRPr>
          </a:p>
          <a:p>
            <a:pPr algn="ctr"/>
            <a:r>
              <a:rPr lang="en-US" sz="2800" b="1">
                <a:solidFill>
                  <a:srgbClr val="CCCC00"/>
                </a:solidFill>
              </a:rPr>
              <a:t>Building, McGill</a:t>
            </a:r>
          </a:p>
          <a:p>
            <a:pPr algn="ctr"/>
            <a:r>
              <a:rPr lang="en-US" sz="2800" b="1">
                <a:solidFill>
                  <a:srgbClr val="CCCC00"/>
                </a:solidFill>
              </a:rPr>
              <a:t>1895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43600" y="457200"/>
            <a:ext cx="1504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2400" b="1">
                <a:solidFill>
                  <a:srgbClr val="CCCC00"/>
                </a:solidFill>
              </a:rPr>
              <a:t>Soddy</a:t>
            </a:r>
          </a:p>
          <a:p>
            <a:pPr algn="ctr"/>
            <a:r>
              <a:rPr lang="en-CA" sz="2400" b="1">
                <a:solidFill>
                  <a:srgbClr val="CCCC00"/>
                </a:solidFill>
              </a:rPr>
              <a:t> at McGill</a:t>
            </a:r>
          </a:p>
          <a:p>
            <a:pPr algn="ctr"/>
            <a:r>
              <a:rPr lang="en-CA" sz="2400" b="1">
                <a:solidFill>
                  <a:srgbClr val="CCCC00"/>
                </a:solidFill>
              </a:rPr>
              <a:t>1902-1904</a:t>
            </a:r>
            <a:endParaRPr lang="en-US" sz="2400" b="1">
              <a:solidFill>
                <a:srgbClr val="CCCC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1325" y="6213475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400"/>
              <a:t>Toronto?</a:t>
            </a:r>
            <a:endParaRPr lang="en-US" sz="2400"/>
          </a:p>
        </p:txBody>
      </p:sp>
      <p:pic>
        <p:nvPicPr>
          <p:cNvPr id="10247" name="Picture 7" descr="C:\Adam's Documents\Tony\Soddy\Soddy\used\Soddy&amp;Rutherford-McGill.JPG"/>
          <p:cNvPicPr>
            <a:picLocks noChangeAspect="1" noChangeArrowheads="1"/>
          </p:cNvPicPr>
          <p:nvPr/>
        </p:nvPicPr>
        <p:blipFill>
          <a:blip r:embed="rId4" cstate="print"/>
          <a:srcRect l="2972" r="72295" b="16022"/>
          <a:stretch>
            <a:fillRect/>
          </a:stretch>
        </p:blipFill>
        <p:spPr bwMode="auto">
          <a:xfrm>
            <a:off x="3962400" y="3810000"/>
            <a:ext cx="1041400" cy="3048000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232525" y="2251075"/>
            <a:ext cx="221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400">
                <a:solidFill>
                  <a:srgbClr val="CCCC00"/>
                </a:solidFill>
              </a:rPr>
              <a:t>World tour 1903</a:t>
            </a:r>
            <a:endParaRPr lang="en-US" sz="2400">
              <a:solidFill>
                <a:srgbClr val="CCCC00"/>
              </a:solidFill>
            </a:endParaRPr>
          </a:p>
        </p:txBody>
      </p:sp>
      <p:pic>
        <p:nvPicPr>
          <p:cNvPr id="10249" name="Picture 9" descr="C:\Documents and Settings\m.a.whitehead\My Documents\sod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81000"/>
            <a:ext cx="1270000" cy="170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660775"/>
            <a:ext cx="48768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C:\Adam's Documents\Tony\Soddy\Soddy\used\Macdonald-phys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42291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649913" y="152400"/>
            <a:ext cx="32654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CCCC00"/>
                </a:solidFill>
              </a:rPr>
              <a:t>MacDonald </a:t>
            </a:r>
            <a:r>
              <a:rPr lang="en-CA" sz="2800" b="1">
                <a:solidFill>
                  <a:srgbClr val="CCCC00"/>
                </a:solidFill>
              </a:rPr>
              <a:t>Physics</a:t>
            </a:r>
            <a:r>
              <a:rPr lang="en-US" sz="2800" b="1">
                <a:solidFill>
                  <a:srgbClr val="CCCC00"/>
                </a:solidFill>
              </a:rPr>
              <a:t> </a:t>
            </a:r>
            <a:endParaRPr lang="en-CA" sz="2800" b="1">
              <a:solidFill>
                <a:srgbClr val="CCCC00"/>
              </a:solidFill>
            </a:endParaRPr>
          </a:p>
          <a:p>
            <a:pPr algn="ctr"/>
            <a:r>
              <a:rPr lang="en-US" sz="2800" b="1">
                <a:solidFill>
                  <a:srgbClr val="CCCC00"/>
                </a:solidFill>
              </a:rPr>
              <a:t>Building, McGill</a:t>
            </a:r>
          </a:p>
          <a:p>
            <a:pPr algn="ctr"/>
            <a:r>
              <a:rPr lang="en-CA" sz="2800" b="1">
                <a:solidFill>
                  <a:srgbClr val="CCCC00"/>
                </a:solidFill>
              </a:rPr>
              <a:t>1903</a:t>
            </a:r>
            <a:endParaRPr lang="en-US" sz="2800" b="1">
              <a:solidFill>
                <a:srgbClr val="CCCC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7525" y="4537075"/>
            <a:ext cx="345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400"/>
              <a:t>28</a:t>
            </a:r>
            <a:r>
              <a:rPr lang="en-CA" sz="2400" baseline="30000"/>
              <a:t>th</a:t>
            </a:r>
            <a:r>
              <a:rPr lang="en-CA" sz="2400"/>
              <a:t>. March, 1901</a:t>
            </a:r>
          </a:p>
          <a:p>
            <a:r>
              <a:rPr lang="en-CA" sz="2400"/>
              <a:t>“The existence of Particles</a:t>
            </a:r>
          </a:p>
          <a:p>
            <a:r>
              <a:rPr lang="en-CA" sz="2400"/>
              <a:t>smaller than Atoms”:</a:t>
            </a:r>
          </a:p>
          <a:p>
            <a:r>
              <a:rPr lang="en-CA" sz="2400"/>
              <a:t>Soddy then Rutherford:</a:t>
            </a:r>
          </a:p>
          <a:p>
            <a:r>
              <a:rPr lang="en-CA" sz="2400"/>
              <a:t>	ROW!!</a:t>
            </a:r>
          </a:p>
          <a:p>
            <a:r>
              <a:rPr lang="en-CA" sz="2400"/>
              <a:t>Continued next week!</a:t>
            </a:r>
            <a:endParaRPr lang="en-US" sz="240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6550"/>
            <a:ext cx="32004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 descr="C:\Documents and Settings\m.a.whitehead\My Documents\rutherfor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28600"/>
            <a:ext cx="10160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: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48313"/>
          </a:xfrm>
          <a:prstGeom prst="rect">
            <a:avLst/>
          </a:prstGeom>
          <a:solidFill>
            <a:srgbClr val="00FF00"/>
          </a:solidFill>
        </p:spPr>
      </p:pic>
      <p:pic>
        <p:nvPicPr>
          <p:cNvPr id="61443" name="Picture 3" descr="C:\Documents and Settings\m.a.whitehead\My Documents\JJThompson.jpg"/>
          <p:cNvPicPr>
            <a:picLocks noChangeAspect="1" noChangeArrowheads="1"/>
          </p:cNvPicPr>
          <p:nvPr/>
        </p:nvPicPr>
        <p:blipFill>
          <a:blip r:embed="rId3" cstate="print"/>
          <a:srcRect b="27777"/>
          <a:stretch>
            <a:fillRect/>
          </a:stretch>
        </p:blipFill>
        <p:spPr bwMode="auto">
          <a:xfrm>
            <a:off x="2590800" y="914400"/>
            <a:ext cx="1020763" cy="990600"/>
          </a:xfrm>
          <a:prstGeom prst="rect">
            <a:avLst/>
          </a:prstGeom>
          <a:noFill/>
        </p:spPr>
      </p:pic>
      <p:pic>
        <p:nvPicPr>
          <p:cNvPr id="61444" name="Picture 4" descr="C:\Documents and Settings\m.a.whitehead\My Documents\blacket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800600"/>
            <a:ext cx="1109663" cy="1295400"/>
          </a:xfrm>
          <a:prstGeom prst="rect">
            <a:avLst/>
          </a:prstGeom>
          <a:noFill/>
        </p:spPr>
      </p:pic>
      <p:pic>
        <p:nvPicPr>
          <p:cNvPr id="61445" name="Picture 5" descr="C:\Documents and Settings\m.a.whitehead\My Documents\kapts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500" y="3124200"/>
            <a:ext cx="703263" cy="936625"/>
          </a:xfrm>
          <a:prstGeom prst="rect">
            <a:avLst/>
          </a:prstGeom>
          <a:noFill/>
        </p:spPr>
      </p:pic>
      <p:pic>
        <p:nvPicPr>
          <p:cNvPr id="61446" name="Picture 6" descr="C:\Documents and Settings\m.a.whitehead\My Documents\cockcrof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105400"/>
            <a:ext cx="892175" cy="977900"/>
          </a:xfrm>
          <a:prstGeom prst="rect">
            <a:avLst/>
          </a:prstGeom>
          <a:noFill/>
        </p:spPr>
      </p:pic>
      <p:pic>
        <p:nvPicPr>
          <p:cNvPr id="61447" name="Picture 7" descr="C:\Documents and Settings\m.a.whitehead\My Documents\chadwick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724400"/>
            <a:ext cx="884238" cy="1295400"/>
          </a:xfrm>
          <a:prstGeom prst="rect">
            <a:avLst/>
          </a:prstGeom>
          <a:noFill/>
        </p:spPr>
      </p:pic>
      <p:pic>
        <p:nvPicPr>
          <p:cNvPr id="61448" name="Picture 8" descr="C:\Documents and Settings\m.a.whitehead\My Documents\mott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724400"/>
            <a:ext cx="927100" cy="1295400"/>
          </a:xfrm>
          <a:prstGeom prst="rect">
            <a:avLst/>
          </a:prstGeom>
          <a:noFill/>
        </p:spPr>
      </p:pic>
      <p:pic>
        <p:nvPicPr>
          <p:cNvPr id="61449" name="Picture 9" descr="C:\Documents and Settings\m.a.whitehead\My Documents\walton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8300" y="3429000"/>
            <a:ext cx="1044575" cy="1435100"/>
          </a:xfrm>
          <a:prstGeom prst="rect">
            <a:avLst/>
          </a:prstGeom>
          <a:noFill/>
        </p:spPr>
      </p:pic>
      <p:pic>
        <p:nvPicPr>
          <p:cNvPr id="61450" name="Picture 10" descr="C:\Documents and Settings\m.a.whitehead\My Documents\lordrayleigh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762000"/>
            <a:ext cx="1193800" cy="1447800"/>
          </a:xfrm>
          <a:prstGeom prst="rect">
            <a:avLst/>
          </a:prstGeom>
          <a:noFill/>
        </p:spPr>
      </p:pic>
      <p:pic>
        <p:nvPicPr>
          <p:cNvPr id="61451" name="Picture 11" descr="C:\Documents and Settings\m.a.whitehead\My Documents\brag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3505200"/>
            <a:ext cx="685800" cy="685800"/>
          </a:xfrm>
          <a:prstGeom prst="rect">
            <a:avLst/>
          </a:prstGeom>
          <a:noFill/>
        </p:spPr>
      </p:pic>
      <p:pic>
        <p:nvPicPr>
          <p:cNvPr id="61452" name="Picture 12" descr="C:\Documents and Settings\m.a.whitehead\My Documents\appleton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3200400"/>
            <a:ext cx="676275" cy="914400"/>
          </a:xfrm>
          <a:prstGeom prst="rect">
            <a:avLst/>
          </a:prstGeom>
          <a:noFill/>
        </p:spPr>
      </p:pic>
      <p:pic>
        <p:nvPicPr>
          <p:cNvPr id="61453" name="Picture 13" descr="C:\Documents and Settings\m.a.whitehead\My Documents\soddyA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4724400"/>
            <a:ext cx="706438" cy="990600"/>
          </a:xfrm>
          <a:prstGeom prst="rect">
            <a:avLst/>
          </a:prstGeom>
          <a:noFill/>
        </p:spPr>
      </p:pic>
      <p:pic>
        <p:nvPicPr>
          <p:cNvPr id="61454" name="Picture 14" descr="C:\Documents and Settings\m.a.whitehead\My Documents\powell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3352800"/>
            <a:ext cx="646113" cy="914400"/>
          </a:xfrm>
          <a:prstGeom prst="rect">
            <a:avLst/>
          </a:prstGeom>
          <a:noFill/>
        </p:spPr>
      </p:pic>
      <p:pic>
        <p:nvPicPr>
          <p:cNvPr id="61455" name="Picture 15" descr="C:\Documents and Settings\m.a.whitehead\My Documents\ctrwilson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1524000"/>
            <a:ext cx="709613" cy="876300"/>
          </a:xfrm>
          <a:prstGeom prst="rect">
            <a:avLst/>
          </a:prstGeom>
          <a:noFill/>
        </p:spPr>
      </p:pic>
      <p:pic>
        <p:nvPicPr>
          <p:cNvPr id="61456" name="Picture 16" descr="C:\Documents and Settings\m.a.whitehead\My Documents\fleck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65825" y="5257800"/>
            <a:ext cx="701675" cy="838200"/>
          </a:xfrm>
          <a:prstGeom prst="rect">
            <a:avLst/>
          </a:prstGeom>
          <a:noFill/>
        </p:spPr>
      </p:pic>
      <p:pic>
        <p:nvPicPr>
          <p:cNvPr id="61457" name="Picture 17" descr="C:\Documents and Settings\m.a.whitehead\My Documents\braggsnr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81600" y="2362200"/>
            <a:ext cx="728663" cy="1066800"/>
          </a:xfrm>
          <a:prstGeom prst="rect">
            <a:avLst/>
          </a:prstGeom>
          <a:noFill/>
        </p:spPr>
      </p:pic>
      <p:pic>
        <p:nvPicPr>
          <p:cNvPr id="61458" name="Picture 18" descr="C:\Documents and Settings\m.a.whitehead\My Documents\Routh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10200" y="762000"/>
            <a:ext cx="722313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2454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400" b="1">
                <a:solidFill>
                  <a:srgbClr val="000066"/>
                </a:solidFill>
              </a:rPr>
              <a:t>1) Disintegration theory 1902</a:t>
            </a:r>
          </a:p>
          <a:p>
            <a:endParaRPr lang="en-AU" sz="2400" b="1">
              <a:solidFill>
                <a:schemeClr val="tx1"/>
              </a:solidFill>
            </a:endParaRPr>
          </a:p>
          <a:p>
            <a:endParaRPr lang="en-AU" sz="2400" b="1">
              <a:solidFill>
                <a:schemeClr val="tx1"/>
              </a:solidFill>
            </a:endParaRPr>
          </a:p>
          <a:p>
            <a:endParaRPr lang="en-AU" sz="2400" b="1">
              <a:solidFill>
                <a:schemeClr val="tx1"/>
              </a:solidFill>
            </a:endParaRPr>
          </a:p>
          <a:p>
            <a:endParaRPr lang="en-AU" sz="2400" b="1">
              <a:solidFill>
                <a:schemeClr val="tx1"/>
              </a:solidFill>
            </a:endParaRPr>
          </a:p>
          <a:p>
            <a:endParaRPr lang="en-AU" sz="2400" b="1">
              <a:solidFill>
                <a:schemeClr val="tx1"/>
              </a:solidFill>
            </a:endParaRPr>
          </a:p>
          <a:p>
            <a:endParaRPr lang="en-AU" sz="2400" b="1">
              <a:solidFill>
                <a:schemeClr val="tx1"/>
              </a:solidFill>
            </a:endParaRPr>
          </a:p>
          <a:p>
            <a:r>
              <a:rPr lang="en-AU" sz="2400" b="1">
                <a:solidFill>
                  <a:srgbClr val="000066"/>
                </a:solidFill>
              </a:rPr>
              <a:t>2) Radioactivity of thorium 1902</a:t>
            </a:r>
          </a:p>
          <a:p>
            <a:endParaRPr lang="en-AU" sz="2400" b="1">
              <a:solidFill>
                <a:schemeClr val="tx1"/>
              </a:solidFill>
            </a:endParaRPr>
          </a:p>
          <a:p>
            <a:endParaRPr lang="en-AU" sz="2400" b="1">
              <a:solidFill>
                <a:schemeClr val="tx1"/>
              </a:solidFill>
            </a:endParaRPr>
          </a:p>
          <a:p>
            <a:endParaRPr lang="en-AU" sz="2400" b="1">
              <a:solidFill>
                <a:schemeClr val="tx1"/>
              </a:solidFill>
            </a:endParaRPr>
          </a:p>
          <a:p>
            <a:r>
              <a:rPr lang="en-AU" sz="2400" b="1">
                <a:solidFill>
                  <a:schemeClr val="tx1"/>
                </a:solidFill>
              </a:rPr>
              <a:t>  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05000" y="76200"/>
            <a:ext cx="550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Soddy &amp; Rutherford Research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1143000" y="3810000"/>
            <a:ext cx="2819400" cy="2967038"/>
            <a:chOff x="912" y="2400"/>
            <a:chExt cx="1776" cy="1869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50000"/>
            <a:stretch>
              <a:fillRect/>
            </a:stretch>
          </p:blipFill>
          <p:spPr bwMode="auto">
            <a:xfrm>
              <a:off x="912" y="2400"/>
              <a:ext cx="1776" cy="1869"/>
            </a:xfrm>
            <a:prstGeom prst="rect">
              <a:avLst/>
            </a:prstGeom>
            <a:noFill/>
          </p:spPr>
        </p:pic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1872" y="3024"/>
              <a:ext cx="4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3300"/>
                  </a:solidFill>
                </a:rPr>
                <a:t>Thorium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680" y="3504"/>
              <a:ext cx="5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3300"/>
                  </a:solidFill>
                </a:rPr>
                <a:t>Thorium X</a:t>
              </a:r>
            </a:p>
          </p:txBody>
        </p:sp>
      </p:grpSp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4038600" y="3962400"/>
            <a:ext cx="4343400" cy="2662238"/>
            <a:chOff x="2544" y="2496"/>
            <a:chExt cx="2736" cy="1677"/>
          </a:xfrm>
        </p:grpSpPr>
        <p:grpSp>
          <p:nvGrpSpPr>
            <p:cNvPr id="12297" name="Group 9"/>
            <p:cNvGrpSpPr>
              <a:grpSpLocks/>
            </p:cNvGrpSpPr>
            <p:nvPr/>
          </p:nvGrpSpPr>
          <p:grpSpPr bwMode="auto">
            <a:xfrm>
              <a:off x="3504" y="2496"/>
              <a:ext cx="1776" cy="1677"/>
              <a:chOff x="3024" y="2496"/>
              <a:chExt cx="1776" cy="1677"/>
            </a:xfrm>
          </p:grpSpPr>
          <p:pic>
            <p:nvPicPr>
              <p:cNvPr id="12298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000" t="10272"/>
              <a:stretch>
                <a:fillRect/>
              </a:stretch>
            </p:blipFill>
            <p:spPr bwMode="auto">
              <a:xfrm>
                <a:off x="3024" y="2496"/>
                <a:ext cx="1776" cy="1677"/>
              </a:xfrm>
              <a:prstGeom prst="rect">
                <a:avLst/>
              </a:prstGeom>
              <a:noFill/>
            </p:spPr>
          </p:pic>
          <p:sp>
            <p:nvSpPr>
              <p:cNvPr id="12299" name="Text Box 11"/>
              <p:cNvSpPr txBox="1">
                <a:spLocks noChangeArrowheads="1"/>
              </p:cNvSpPr>
              <p:nvPr/>
            </p:nvSpPr>
            <p:spPr bwMode="auto">
              <a:xfrm>
                <a:off x="4176" y="2928"/>
                <a:ext cx="4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3300"/>
                    </a:solidFill>
                  </a:rPr>
                  <a:t>Thorium</a:t>
                </a:r>
              </a:p>
            </p:txBody>
          </p:sp>
          <p:sp>
            <p:nvSpPr>
              <p:cNvPr id="12300" name="Text Box 12"/>
              <p:cNvSpPr txBox="1">
                <a:spLocks noChangeArrowheads="1"/>
              </p:cNvSpPr>
              <p:nvPr/>
            </p:nvSpPr>
            <p:spPr bwMode="auto">
              <a:xfrm>
                <a:off x="3936" y="3475"/>
                <a:ext cx="57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3300"/>
                    </a:solidFill>
                  </a:rPr>
                  <a:t>Thorium X</a:t>
                </a:r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640" y="3264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2544" y="3024"/>
              <a:ext cx="9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66"/>
                  </a:solidFill>
                </a:rPr>
                <a:t>Better separation</a:t>
              </a:r>
            </a:p>
          </p:txBody>
        </p:sp>
      </p:grp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0" y="685800"/>
            <a:ext cx="456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400">
                <a:solidFill>
                  <a:srgbClr val="003300"/>
                </a:solidFill>
              </a:rPr>
              <a:t>“Soddy don’t call it transmutation!”</a:t>
            </a: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352800" y="2209800"/>
            <a:ext cx="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352800" y="2209800"/>
            <a:ext cx="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1447800" y="1295400"/>
            <a:ext cx="7061200" cy="2089150"/>
            <a:chOff x="912" y="816"/>
            <a:chExt cx="4448" cy="1316"/>
          </a:xfrm>
        </p:grpSpPr>
        <p:graphicFrame>
          <p:nvGraphicFramePr>
            <p:cNvPr id="92160" name="Object 1024"/>
            <p:cNvGraphicFramePr>
              <a:graphicFrameLocks noChangeAspect="1"/>
            </p:cNvGraphicFramePr>
            <p:nvPr/>
          </p:nvGraphicFramePr>
          <p:xfrm>
            <a:off x="912" y="816"/>
            <a:ext cx="3432" cy="1316"/>
          </p:xfrm>
          <a:graphic>
            <a:graphicData uri="http://schemas.openxmlformats.org/presentationml/2006/ole">
              <p:oleObj spid="_x0000_s92160" name="Picture" r:id="rId4" imgW="5449680" imgH="2089800" progId="Word.Picture.8">
                <p:embed/>
              </p:oleObj>
            </a:graphicData>
          </a:graphic>
        </p:graphicFrame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1824" y="1248"/>
              <a:ext cx="4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sz="1200">
                  <a:solidFill>
                    <a:srgbClr val="003300"/>
                  </a:solidFill>
                </a:rPr>
                <a:t>substance</a:t>
              </a:r>
              <a:endParaRPr lang="en-US" sz="1200">
                <a:solidFill>
                  <a:srgbClr val="003300"/>
                </a:solidFill>
              </a:endParaRP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1526" y="1799"/>
              <a:ext cx="4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sz="1200">
                  <a:solidFill>
                    <a:srgbClr val="003300"/>
                  </a:solidFill>
                </a:rPr>
                <a:t>H2SO4</a:t>
              </a:r>
              <a:endParaRPr lang="en-US" sz="1200">
                <a:solidFill>
                  <a:srgbClr val="003300"/>
                </a:solidFill>
              </a:endParaRP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>
              <a:off x="1430" y="839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sz="1200">
                  <a:solidFill>
                    <a:srgbClr val="003300"/>
                  </a:solidFill>
                </a:rPr>
                <a:t>0.8 cm/sec</a:t>
              </a:r>
              <a:endParaRPr lang="en-US" sz="1200">
                <a:solidFill>
                  <a:srgbClr val="003300"/>
                </a:solidFill>
              </a:endParaRP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600" y="1248"/>
              <a:ext cx="2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sz="1200">
                  <a:solidFill>
                    <a:srgbClr val="003300"/>
                  </a:solidFill>
                </a:rPr>
                <a:t>2:1</a:t>
              </a:r>
              <a:endParaRPr lang="en-US" sz="1200">
                <a:solidFill>
                  <a:srgbClr val="003300"/>
                </a:solidFill>
              </a:endParaRP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4358" y="1399"/>
              <a:ext cx="100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sz="1400">
                  <a:solidFill>
                    <a:srgbClr val="003300"/>
                  </a:solidFill>
                </a:rPr>
                <a:t>Thorium emanation</a:t>
              </a:r>
            </a:p>
            <a:p>
              <a:r>
                <a:rPr lang="en-CA" sz="1400">
                  <a:solidFill>
                    <a:srgbClr val="003300"/>
                  </a:solidFill>
                </a:rPr>
                <a:t> half life =1 min.</a:t>
              </a:r>
              <a:endParaRPr lang="en-US" sz="1400">
                <a:solidFill>
                  <a:srgbClr val="00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45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400" b="1">
                <a:solidFill>
                  <a:srgbClr val="AA1000"/>
                </a:solidFill>
              </a:rPr>
              <a:t>3) The cause and nature of radioactivity, 1902</a:t>
            </a:r>
          </a:p>
          <a:p>
            <a:r>
              <a:rPr lang="en-AU" sz="2400" b="1">
                <a:solidFill>
                  <a:srgbClr val="AA1000"/>
                </a:solidFill>
              </a:rPr>
              <a:t>4) The gaseous emanation from thorium found to be like argon</a:t>
            </a:r>
          </a:p>
          <a:p>
            <a:r>
              <a:rPr lang="en-AU" sz="2400" b="1">
                <a:solidFill>
                  <a:srgbClr val="AA1000"/>
                </a:solidFill>
              </a:rPr>
              <a:t>5) Condensation, 1902: thorium emanation condensed at</a:t>
            </a:r>
          </a:p>
          <a:p>
            <a:r>
              <a:rPr lang="en-AU" sz="2400" b="1">
                <a:solidFill>
                  <a:srgbClr val="AA1000"/>
                </a:solidFill>
              </a:rPr>
              <a:t>      –150</a:t>
            </a:r>
            <a:r>
              <a:rPr lang="en-AU" sz="2400" b="1" baseline="30000">
                <a:solidFill>
                  <a:srgbClr val="AA1000"/>
                </a:solidFill>
              </a:rPr>
              <a:t>o</a:t>
            </a:r>
            <a:r>
              <a:rPr lang="en-AU" sz="2400" b="1">
                <a:solidFill>
                  <a:srgbClr val="AA1000"/>
                </a:solidFill>
              </a:rPr>
              <a:t>C, i.e. a real gas</a:t>
            </a:r>
          </a:p>
          <a:p>
            <a:endParaRPr lang="en-AU" sz="2400" b="1">
              <a:solidFill>
                <a:schemeClr val="tx1"/>
              </a:solidFill>
            </a:endParaRPr>
          </a:p>
        </p:txBody>
      </p:sp>
      <p:pic>
        <p:nvPicPr>
          <p:cNvPr id="13315" name="Picture 3" descr="C:\WINDOWS\DESKTOP\fg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41325" y="5984875"/>
            <a:ext cx="821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A1000"/>
                </a:solidFill>
              </a:rPr>
              <a:t>Soddy &amp; Rutherford appar</a:t>
            </a:r>
            <a:r>
              <a:rPr lang="en-CA" sz="2400" b="1">
                <a:solidFill>
                  <a:srgbClr val="AA1000"/>
                </a:solidFill>
              </a:rPr>
              <a:t>a</a:t>
            </a:r>
            <a:r>
              <a:rPr lang="en-US" sz="2400" b="1">
                <a:solidFill>
                  <a:srgbClr val="AA1000"/>
                </a:solidFill>
              </a:rPr>
              <a:t>tus 1902, to condense emanations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327025"/>
            <a:ext cx="82454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000" b="1">
                <a:solidFill>
                  <a:srgbClr val="800080"/>
                </a:solidFill>
              </a:rPr>
              <a:t>6) Radioactivity of uranium, 1903</a:t>
            </a:r>
            <a:endParaRPr lang="en-AU" sz="2000" b="1">
              <a:solidFill>
                <a:schemeClr val="tx1"/>
              </a:solidFill>
            </a:endParaRPr>
          </a:p>
          <a:p>
            <a:r>
              <a:rPr lang="en-AU" sz="2000" b="1">
                <a:solidFill>
                  <a:srgbClr val="CC0000"/>
                </a:solidFill>
              </a:rPr>
              <a:t>7) The half-life of radon, 1903</a:t>
            </a:r>
          </a:p>
          <a:p>
            <a:r>
              <a:rPr lang="en-AU" sz="2000" b="1">
                <a:solidFill>
                  <a:srgbClr val="000066"/>
                </a:solidFill>
              </a:rPr>
              <a:t>8) Radioactive change, 1903</a:t>
            </a:r>
          </a:p>
          <a:p>
            <a:r>
              <a:rPr lang="en-AU" sz="2000" b="1">
                <a:solidFill>
                  <a:srgbClr val="000066"/>
                </a:solidFill>
              </a:rPr>
              <a:t>	(a) radium, thorium and uranium radioactivity gave new matter</a:t>
            </a:r>
          </a:p>
          <a:p>
            <a:pPr>
              <a:lnSpc>
                <a:spcPct val="70000"/>
              </a:lnSpc>
            </a:pPr>
            <a:r>
              <a:rPr lang="en-AU" sz="2000" b="1">
                <a:solidFill>
                  <a:schemeClr val="tx1"/>
                </a:solidFill>
              </a:rPr>
              <a:t>              </a:t>
            </a:r>
            <a:r>
              <a:rPr lang="en-AU" sz="2000" b="1">
                <a:solidFill>
                  <a:srgbClr val="000099"/>
                </a:solidFill>
              </a:rPr>
              <a:t>(b) radioactive decay function of several types of matter change</a:t>
            </a:r>
            <a:endParaRPr lang="en-AU" sz="2000" b="1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en-AU" sz="2000" b="1">
                <a:solidFill>
                  <a:schemeClr val="tx1"/>
                </a:solidFill>
              </a:rPr>
              <a:t>              </a:t>
            </a:r>
            <a:r>
              <a:rPr lang="en-AU" sz="2000" b="1">
                <a:solidFill>
                  <a:srgbClr val="000099"/>
                </a:solidFill>
              </a:rPr>
              <a:t>(c) radioactivity was an atomic phenomenon</a:t>
            </a:r>
            <a:endParaRPr lang="en-AU" sz="2000" b="1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endParaRPr lang="en-US" sz="2000" b="1">
              <a:solidFill>
                <a:schemeClr val="tx1"/>
              </a:solidFill>
            </a:endParaRPr>
          </a:p>
        </p:txBody>
      </p:sp>
      <p:pic>
        <p:nvPicPr>
          <p:cNvPr id="14339" name="Picture 3" descr="A:\radioactiv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54238"/>
            <a:ext cx="7772400" cy="455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CC0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E2A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6764</TotalTime>
  <Words>549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 New Roman</vt:lpstr>
      <vt:lpstr>Arial</vt:lpstr>
      <vt:lpstr>Symbol</vt:lpstr>
      <vt:lpstr>BrushScrD</vt:lpstr>
      <vt:lpstr>Default Design</vt:lpstr>
      <vt:lpstr>Microsoft Word Picture</vt:lpstr>
      <vt:lpstr>Microsoft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McGill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Dell 3</cp:lastModifiedBy>
  <cp:revision>183</cp:revision>
  <dcterms:created xsi:type="dcterms:W3CDTF">2004-02-18T14:47:18Z</dcterms:created>
  <dcterms:modified xsi:type="dcterms:W3CDTF">2009-11-20T19:32:57Z</dcterms:modified>
</cp:coreProperties>
</file>